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50" r:id="rId3"/>
    <p:sldId id="379" r:id="rId4"/>
    <p:sldId id="351" r:id="rId5"/>
    <p:sldId id="343" r:id="rId6"/>
    <p:sldId id="344" r:id="rId7"/>
    <p:sldId id="345" r:id="rId8"/>
    <p:sldId id="352" r:id="rId9"/>
    <p:sldId id="333" r:id="rId10"/>
    <p:sldId id="327" r:id="rId11"/>
    <p:sldId id="328" r:id="rId12"/>
    <p:sldId id="329" r:id="rId13"/>
    <p:sldId id="353" r:id="rId14"/>
    <p:sldId id="381" r:id="rId15"/>
    <p:sldId id="354" r:id="rId16"/>
    <p:sldId id="356" r:id="rId17"/>
    <p:sldId id="380" r:id="rId18"/>
    <p:sldId id="357" r:id="rId19"/>
    <p:sldId id="286" r:id="rId20"/>
    <p:sldId id="355" r:id="rId21"/>
    <p:sldId id="358" r:id="rId22"/>
    <p:sldId id="359" r:id="rId23"/>
    <p:sldId id="360" r:id="rId24"/>
    <p:sldId id="361" r:id="rId25"/>
    <p:sldId id="363" r:id="rId26"/>
    <p:sldId id="362" r:id="rId27"/>
    <p:sldId id="317" r:id="rId28"/>
    <p:sldId id="340" r:id="rId29"/>
    <p:sldId id="339" r:id="rId30"/>
    <p:sldId id="288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935" autoAdjust="0"/>
    <p:restoredTop sz="90929"/>
  </p:normalViewPr>
  <p:slideViewPr>
    <p:cSldViewPr>
      <p:cViewPr>
        <p:scale>
          <a:sx n="70" d="100"/>
          <a:sy n="70" d="100"/>
        </p:scale>
        <p:origin x="-89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B7792-8835-4467-B10F-07CFC399E5AF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3/30/2014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3/30/2014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637408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85941449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85941449&amp;force_embed=1&amp;server=vimeo.com&amp;show_title=1&amp;show_byline=0&amp;show_portrait=0&amp;color=00adef&amp;fullscreen=1&amp;autoplay=0&amp;loop=0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86033798&amp;force_embed=1&amp;server=vimeo.com&amp;show_title=1&amp;show_byline=0&amp;show_portrait=0&amp;color=00adef&amp;fullscreen=1&amp;autoplay=0&amp;loop=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594145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85941450&amp;force_embed=1&amp;server=vimeo.com&amp;show_title=1&amp;show_byline=0&amp;show_portrait=0&amp;color=00adef&amp;fullscreen=1&amp;autoplay=0&amp;loop=0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r>
              <a:rPr lang="en-US" sz="4400" dirty="0" smtClean="0"/>
              <a:t>Human Health and the Environment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BDB21-C26A-4E83-9354-F8C0BF09AEB8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“The diseases of the present have little in common with the diseases of the past save that we die of them.</a:t>
            </a:r>
            <a:r>
              <a:rPr lang="en-US" sz="1600" i="1" dirty="0" smtClean="0"/>
              <a:t> ”    - Agnes Repplier</a:t>
            </a:r>
            <a:endParaRPr lang="en-US" sz="1600" i="1" dirty="0"/>
          </a:p>
        </p:txBody>
      </p:sp>
      <p:pic>
        <p:nvPicPr>
          <p:cNvPr id="8" name="Picture 2" descr="http://f00.inventorspot.com/images/mask-mask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447800"/>
            <a:ext cx="5410200" cy="42740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Parasites</a:t>
            </a:r>
            <a:r>
              <a:rPr lang="en-US" dirty="0" smtClean="0"/>
              <a:t> are eukaryotic organisms can be either unicellular or multicellular.  They cause disease by extracting resources from a host. </a:t>
            </a:r>
          </a:p>
          <a:p>
            <a:pPr lvl="1"/>
            <a:r>
              <a:rPr lang="en-US" dirty="0" smtClean="0"/>
              <a:t>Tapeworm</a:t>
            </a:r>
          </a:p>
          <a:p>
            <a:pPr lvl="1"/>
            <a:r>
              <a:rPr lang="en-US" dirty="0" err="1" smtClean="0"/>
              <a:t>Trichinella</a:t>
            </a:r>
            <a:r>
              <a:rPr lang="en-US" dirty="0" smtClean="0"/>
              <a:t> (roundworms)</a:t>
            </a:r>
          </a:p>
          <a:p>
            <a:pPr lvl="1"/>
            <a:r>
              <a:rPr lang="en-US" dirty="0" smtClean="0"/>
              <a:t>Liver flukes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Fungi</a:t>
            </a:r>
            <a:r>
              <a:rPr lang="en-US" dirty="0" smtClean="0"/>
              <a:t> are also eukaryotic and multicellular.  Most are decomposers but some can invade living tissue.</a:t>
            </a:r>
          </a:p>
          <a:p>
            <a:pPr lvl="1"/>
            <a:r>
              <a:rPr lang="en-US" dirty="0" smtClean="0"/>
              <a:t>Athlete’s foot</a:t>
            </a:r>
          </a:p>
          <a:p>
            <a:pPr lvl="1"/>
            <a:r>
              <a:rPr lang="en-US" dirty="0" smtClean="0"/>
              <a:t>Ringworm (not an actual worm)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Infectious Agents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1981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Protozoa</a:t>
            </a:r>
            <a:r>
              <a:rPr lang="en-US" dirty="0" smtClean="0"/>
              <a:t> are unicellular eukaryotic organisms.  Like fungi, most are harmless but some can cause disease.</a:t>
            </a:r>
          </a:p>
          <a:p>
            <a:r>
              <a:rPr lang="en-US" dirty="0" smtClean="0"/>
              <a:t>The historically most deadly human disease, malaria, is caused by a protozoa called </a:t>
            </a:r>
            <a:r>
              <a:rPr lang="en-US" i="1" dirty="0" smtClean="0"/>
              <a:t>plasmodium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Ma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1976"/>
            <a:ext cx="3581400" cy="17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a/ae/Anopheles_albimanus_mosqui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505200" cy="23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6080" y="5238535"/>
            <a:ext cx="3289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The mosquito that spreads malaria, called </a:t>
            </a:r>
            <a:r>
              <a:rPr lang="en-US" sz="2000" i="1" dirty="0" smtClean="0">
                <a:latin typeface="+mn-lt"/>
              </a:rPr>
              <a:t>Anopheles.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9980" y="5036992"/>
            <a:ext cx="3289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+mn-lt"/>
              </a:rPr>
              <a:t>Plasmodium</a:t>
            </a:r>
            <a:r>
              <a:rPr lang="en-US" sz="2000" dirty="0" smtClean="0">
                <a:latin typeface="+mn-lt"/>
              </a:rPr>
              <a:t> invading and killing two red blood cells.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Bacteria</a:t>
            </a:r>
            <a:r>
              <a:rPr lang="en-US" dirty="0" smtClean="0">
                <a:solidFill>
                  <a:schemeClr val="tx1"/>
                </a:solidFill>
              </a:rPr>
              <a:t> are unicellular prokaryotic organisms.</a:t>
            </a:r>
          </a:p>
          <a:p>
            <a:pPr lvl="1"/>
            <a:r>
              <a:rPr lang="en-US" dirty="0" smtClean="0"/>
              <a:t>Food poisoning (E. Coli, salmonella), staph infection.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Viruses</a:t>
            </a:r>
            <a:r>
              <a:rPr lang="en-US" dirty="0" smtClean="0"/>
              <a:t> are not cells.  They are non-living particles made from a core of RNA surrounded by a protein coat.</a:t>
            </a:r>
          </a:p>
          <a:p>
            <a:pPr lvl="1"/>
            <a:r>
              <a:rPr lang="en-US" dirty="0" smtClean="0"/>
              <a:t>Influenza, common cold, AIDS.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62795"/>
            <a:ext cx="7543800" cy="19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Prions</a:t>
            </a:r>
            <a:r>
              <a:rPr lang="en-US" dirty="0" smtClean="0"/>
              <a:t> are proteins with abnormal shapes.</a:t>
            </a:r>
          </a:p>
          <a:p>
            <a:pPr lvl="1"/>
            <a:r>
              <a:rPr lang="en-US" dirty="0" smtClean="0"/>
              <a:t>Convert normal proteins when they come into contact.</a:t>
            </a:r>
          </a:p>
          <a:p>
            <a:pPr lvl="1"/>
            <a:r>
              <a:rPr lang="en-US" dirty="0" smtClean="0"/>
              <a:t>Brain tissue is affected, leading to death.</a:t>
            </a:r>
          </a:p>
          <a:p>
            <a:r>
              <a:rPr lang="en-US" dirty="0" smtClean="0"/>
              <a:t>Mad cow disease and its human form, Creutzfeldt-Jakob disease, are caused by prions spread by the ingestion of nervous tissue (brain and spinal cord).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 descr="http://84d1f3.medialib.glogster.com/media/81/8114180fddb171487ecf5731b28dbcb86d76009f5fa2cfcfc286742225607a43/madco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172200"/>
            <a:ext cx="5029200" cy="533400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Source:  Miller Environmental Science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Seven Deadliest Diseases</a:t>
            </a:r>
            <a:endParaRPr lang="en-US" dirty="0"/>
          </a:p>
        </p:txBody>
      </p:sp>
      <p:pic>
        <p:nvPicPr>
          <p:cNvPr id="5" name="Picture 6" descr="1405_the_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24752"/>
            <a:ext cx="5486400" cy="504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5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The intestinal disease outbreak in Milwaukee was a mystery because all of the stool samples taken by doctors tested negative for the typical viruses and bacteria.</a:t>
            </a:r>
          </a:p>
          <a:p>
            <a:r>
              <a:rPr lang="en-US" dirty="0" smtClean="0"/>
              <a:t>The director of the city health department decided to test for something unusual – protozoan parasites.</a:t>
            </a:r>
          </a:p>
          <a:p>
            <a:r>
              <a:rPr lang="en-US" dirty="0" smtClean="0"/>
              <a:t>The tests were positive for a very small, rare parasite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i="1" dirty="0" smtClean="0"/>
              <a:t>Cryptosporidium.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 descr="http://img.medscape.com/pi/emed/ckb/infectious_diseases/211212-215490-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79162"/>
            <a:ext cx="4572000" cy="30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4403135"/>
            <a:ext cx="2486025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An acid-fast stain of stool, showing the </a:t>
            </a:r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Cryptosporidium 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cysts in red.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37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The parasite could only have spread so quickly by water.</a:t>
            </a:r>
          </a:p>
          <a:p>
            <a:pPr lvl="1"/>
            <a:r>
              <a:rPr lang="en-US" dirty="0" smtClean="0"/>
              <a:t>A boil alert was immediately placed on all municipal tap water.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14901" y="3145155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Two employees restock bottled water at a Milwaukee grocery store.  Source: Milwaukee Journal-Sentinel.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3600"/>
            <a:ext cx="495747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324600"/>
            <a:ext cx="8534400" cy="30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Monsters Inside Me, Season 1, Episode 2 “Outbreak”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moogaloop.swf?clip_id=85941449&amp;force_embed=1&amp;server=vimeo.com&amp;show_title=1&amp;show_byline=0&amp;show_portrait=0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4953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638800"/>
          </a:xfrm>
        </p:spPr>
        <p:txBody>
          <a:bodyPr/>
          <a:lstStyle/>
          <a:p>
            <a:r>
              <a:rPr lang="en-US" dirty="0" smtClean="0"/>
              <a:t>An investigation of a south Milwaukee water treatment plant found a cloud highly turbid water had passed through the plant just as the outbreak began.</a:t>
            </a:r>
          </a:p>
          <a:p>
            <a:r>
              <a:rPr lang="en-US" dirty="0" smtClean="0"/>
              <a:t>By the time the source of the outbreak was known, the parasite cloud had passed.</a:t>
            </a:r>
            <a:endParaRPr lang="en-US" dirty="0"/>
          </a:p>
        </p:txBody>
      </p:sp>
      <p:pic>
        <p:nvPicPr>
          <p:cNvPr id="2050" name="Picture 2" descr="http://www.fondriest.com/news/wp-content/uploads/2013/06/turbi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32054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emergent disease</a:t>
            </a:r>
            <a:r>
              <a:rPr lang="en-US" dirty="0"/>
              <a:t> is one not previously known or </a:t>
            </a:r>
            <a:r>
              <a:rPr lang="en-US" dirty="0" smtClean="0"/>
              <a:t>existed previously but has re-emerged.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emergent diseases originated from a non-human animal species.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HIV originated in chimpanzees.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SARS came from the Masked Palm Civet, which is native to China.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Influenza H1N1 is believed to have started in a swine farm in </a:t>
            </a:r>
            <a:r>
              <a:rPr lang="en-US" dirty="0" err="1" smtClean="0"/>
              <a:t>mexico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Spanish Flu of 1918, which killed 50-100 million people worldwide, may have originated from a swine or avian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673CB3-E493-4CAD-B5A7-7BCC33027B7F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/>
              <a:t>Emergent </a:t>
            </a:r>
            <a:r>
              <a:rPr lang="en-US" dirty="0" smtClean="0"/>
              <a:t>Diseases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591692"/>
          </a:xfrm>
        </p:spPr>
        <p:txBody>
          <a:bodyPr/>
          <a:lstStyle/>
          <a:p>
            <a:r>
              <a:rPr lang="en-US" dirty="0" smtClean="0"/>
              <a:t>In the early spring of 1993, the city of Milwaukee had all the signs of an outbreak of some kind of intestinal disease.</a:t>
            </a:r>
          </a:p>
          <a:p>
            <a:pPr lvl="1"/>
            <a:r>
              <a:rPr lang="en-US" dirty="0" smtClean="0"/>
              <a:t>Absentee rates in schools and workplace skyrocketed.</a:t>
            </a:r>
          </a:p>
          <a:p>
            <a:pPr lvl="1"/>
            <a:r>
              <a:rPr lang="en-US" dirty="0" smtClean="0"/>
              <a:t>Drug stores were struggling to stay stocked with anti-diarrheal medication.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 smtClean="0"/>
              <a:t>The Milwaukee Outbreak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892"/>
            <a:ext cx="5024438" cy="283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3238" y="4953000"/>
            <a:ext cx="1967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Photo by Jeffrey Phelps, from the Milwaukee Journal-Sentinel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4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25532"/>
          </a:xfrm>
        </p:spPr>
        <p:txBody>
          <a:bodyPr>
            <a:normAutofit/>
          </a:bodyPr>
          <a:lstStyle/>
          <a:p>
            <a:r>
              <a:rPr lang="en-US" dirty="0" smtClean="0"/>
              <a:t>Milwaukee’s intestinal parasite outbreak came to an end as the filters at the water treatment plant were cleaned and eventually upgraded.</a:t>
            </a:r>
          </a:p>
          <a:p>
            <a:r>
              <a:rPr lang="en-US" dirty="0" smtClean="0"/>
              <a:t>Cryptosporidiosis was treated as an emergent disease, because the outbreak was so unusual.</a:t>
            </a:r>
          </a:p>
          <a:p>
            <a:r>
              <a:rPr lang="en-US" dirty="0" smtClean="0"/>
              <a:t>Later tests showed the parasites </a:t>
            </a:r>
            <a:br>
              <a:rPr lang="en-US" dirty="0" smtClean="0"/>
            </a:br>
            <a:r>
              <a:rPr lang="en-US" dirty="0" smtClean="0"/>
              <a:t>actually entered from the </a:t>
            </a:r>
            <a:br>
              <a:rPr lang="en-US" dirty="0" smtClean="0"/>
            </a:br>
            <a:r>
              <a:rPr lang="en-US" dirty="0" smtClean="0"/>
              <a:t>outlet of a sewage </a:t>
            </a:r>
            <a:br>
              <a:rPr lang="en-US" dirty="0" smtClean="0"/>
            </a:br>
            <a:r>
              <a:rPr lang="en-US" dirty="0" smtClean="0"/>
              <a:t>treatment plant 2 miles</a:t>
            </a:r>
            <a:br>
              <a:rPr lang="en-US" dirty="0" smtClean="0"/>
            </a:br>
            <a:r>
              <a:rPr lang="en-US" dirty="0" smtClean="0"/>
              <a:t>upstream.</a:t>
            </a:r>
          </a:p>
          <a:p>
            <a:r>
              <a:rPr lang="en-US" dirty="0" smtClean="0"/>
              <a:t>Water filtration plants are</a:t>
            </a:r>
            <a:br>
              <a:rPr lang="en-US" dirty="0" smtClean="0"/>
            </a:br>
            <a:r>
              <a:rPr lang="en-US" dirty="0" smtClean="0"/>
              <a:t>now upgraded to prevent</a:t>
            </a:r>
            <a:br>
              <a:rPr lang="en-US" dirty="0" smtClean="0"/>
            </a:br>
            <a:r>
              <a:rPr lang="en-US" dirty="0" smtClean="0"/>
              <a:t>future parasite infestations.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90" y="3047999"/>
            <a:ext cx="4184073" cy="30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7990" y="6106532"/>
            <a:ext cx="426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Linwood water filtration plant, Milwaukee.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00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4114800" cy="5029200"/>
          </a:xfrm>
        </p:spPr>
        <p:txBody>
          <a:bodyPr/>
          <a:lstStyle/>
          <a:p>
            <a:r>
              <a:rPr lang="en-US" dirty="0" smtClean="0"/>
              <a:t>The strategy used to deal with infectious disease depends on the agent causing it, and how it is spread.</a:t>
            </a:r>
          </a:p>
          <a:p>
            <a:r>
              <a:rPr lang="en-US" dirty="0" smtClean="0"/>
              <a:t>Malaria was an especially big problem during the South Pacific invasion in World War II.</a:t>
            </a:r>
          </a:p>
          <a:p>
            <a:pPr lvl="1"/>
            <a:r>
              <a:rPr lang="en-US" dirty="0" smtClean="0"/>
              <a:t>In 1942, nearly a third of soldiers on both sides had malaria.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Preventing and Treating Disease</a:t>
            </a:r>
            <a:endParaRPr lang="en-US" dirty="0"/>
          </a:p>
        </p:txBody>
      </p:sp>
      <p:pic>
        <p:nvPicPr>
          <p:cNvPr id="1026" name="Picture 2" descr="https://farm5.static.flickr.com/4128/5020661125_4c1b996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29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The protozoan parasite that causes malaria can only thrive where it can access both its mosquito and human hosts.</a:t>
            </a:r>
          </a:p>
          <a:p>
            <a:pPr lvl="1"/>
            <a:r>
              <a:rPr lang="en-US" dirty="0" smtClean="0"/>
              <a:t>Warm, humid climates.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 descr="http://www.mappery.com/maps/Malaria-Risk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09800"/>
            <a:ext cx="80578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During the 1940s through the 1960s, the spread of malaria was slowed with three strategies:</a:t>
            </a:r>
          </a:p>
          <a:p>
            <a:pPr lvl="1"/>
            <a:r>
              <a:rPr lang="en-US" dirty="0"/>
              <a:t>Applying massive amounts of pesticides to kill mosquitoes.</a:t>
            </a:r>
          </a:p>
          <a:p>
            <a:pPr lvl="1"/>
            <a:r>
              <a:rPr lang="en-US" dirty="0"/>
              <a:t>Treating infected individuals with antimalarial drugs to kill the protozoan parasite.</a:t>
            </a:r>
          </a:p>
          <a:p>
            <a:pPr lvl="1"/>
            <a:r>
              <a:rPr lang="en-US" dirty="0" smtClean="0"/>
              <a:t>Draining wetland areas where mosquitos breed.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 descr="http://history.amedd.army.mil/booksdocs/wwii/medsvcsinmedtrnmnrthrtrs/images/illus21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85110"/>
            <a:ext cx="4876800" cy="35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4" y="6324600"/>
            <a:ext cx="8534400" cy="30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Winged Scourge.  Disney, 1943.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moogaloop.swf?clip_id=86033798&amp;force_embed=1&amp;server=vimeo.com&amp;show_title=1&amp;show_byline=0&amp;show_portrait=0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981200"/>
          </a:xfrm>
        </p:spPr>
        <p:txBody>
          <a:bodyPr/>
          <a:lstStyle/>
          <a:p>
            <a:r>
              <a:rPr lang="en-US" dirty="0" smtClean="0"/>
              <a:t>Anti-malarial medication and pesticides became much less effective over time, as the parasites and insects each developed </a:t>
            </a:r>
            <a:r>
              <a:rPr lang="en-US" dirty="0" smtClean="0">
                <a:solidFill>
                  <a:srgbClr val="FFFF00"/>
                </a:solidFill>
              </a:rPr>
              <a:t>resistance</a:t>
            </a:r>
            <a:r>
              <a:rPr lang="en-US" dirty="0" smtClean="0"/>
              <a:t>; the ability to survive after exposure.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5122" name="Picture 2" descr="http://transitionvoice.com/wp-content/uploads/DDTat-JonesBeach-1953-islandbreath-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37" y="2514600"/>
            <a:ext cx="5441963" cy="38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0" y="4038772"/>
            <a:ext cx="225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n-lt"/>
              </a:rPr>
              <a:t>Spraying DDT at Jones Beach, Long Island, NY.  1953.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7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Antibiotics</a:t>
            </a:r>
            <a:r>
              <a:rPr lang="en-US" dirty="0" smtClean="0"/>
              <a:t> are medications that slow down the growth of or destroy bacteria.</a:t>
            </a:r>
          </a:p>
          <a:p>
            <a:pPr lvl="1"/>
            <a:r>
              <a:rPr lang="en-US" dirty="0" smtClean="0"/>
              <a:t>Due to their small size and ability to reproduce so quickly, bacteria can evolve resistance even more quickly than insects and protozoa.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pic>
        <p:nvPicPr>
          <p:cNvPr id="6150" name="Picture 6" descr="http://www.biochem.duke.edu/wysiwyg/images/RaetzImages/CRFi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3810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Bacterial growth on a petri dish.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The colony shows resistance to antibiotics 2 and 4.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4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191000"/>
            <a:ext cx="85344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When an antibiotic is first applied to a colony of bacteria, one individual may have a mutation that gives it resistance.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191000"/>
            <a:ext cx="85344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That individual will survive, while the rest of the colony is destroyed.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191000"/>
            <a:ext cx="85344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Bacteria can reproduce asexually, so the surviving individual can regenerate the entire colony.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The entire colony is now resistant.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324600"/>
            <a:ext cx="8534400" cy="30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Monsters Inside Me, Season 1, Episode 2 “Outbreak”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moogaloop.swf?clip_id=85941450&amp;force_embed=1&amp;server=vimeo.com&amp;show_title=1&amp;show_byline=0&amp;show_portrait=0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482635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antibiotics (penicillin, amoxicillin) do not work against certain diseases.</a:t>
            </a:r>
          </a:p>
          <a:p>
            <a:r>
              <a:rPr lang="en-US" dirty="0" smtClean="0"/>
              <a:t>Reasons for antibiotic resistance to develop:</a:t>
            </a:r>
          </a:p>
          <a:p>
            <a:pPr lvl="1"/>
            <a:r>
              <a:rPr lang="en-US" dirty="0" smtClean="0"/>
              <a:t>Antibiotics prescribed for a viral infection.</a:t>
            </a:r>
          </a:p>
          <a:p>
            <a:pPr lvl="1"/>
            <a:r>
              <a:rPr lang="en-US" dirty="0" smtClean="0"/>
              <a:t>Antibiotics are given when the person could recover fully without them.</a:t>
            </a:r>
          </a:p>
          <a:p>
            <a:pPr lvl="1"/>
            <a:r>
              <a:rPr lang="en-US" dirty="0" smtClean="0"/>
              <a:t>Starting and not finishing a full prescription.</a:t>
            </a:r>
            <a:endParaRPr lang="en-US" dirty="0"/>
          </a:p>
          <a:p>
            <a:pPr lvl="1"/>
            <a:r>
              <a:rPr lang="en-US" dirty="0" smtClean="0"/>
              <a:t>Widespread use of antibiotics in animal agriculture.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9D395C-7EDC-4F06-B6C9-1A484334AC74}" type="slidenum">
              <a:rPr lang="en-US"/>
              <a:pPr/>
              <a:t>30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dirty="0"/>
              <a:t>Antibiotic </a:t>
            </a:r>
            <a:r>
              <a:rPr lang="en-US" dirty="0" smtClean="0"/>
              <a:t>Misuse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63275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that can cause temporary or permanent harm or death to a living organism is considered </a:t>
            </a:r>
            <a:r>
              <a:rPr lang="en-US" dirty="0" smtClean="0">
                <a:solidFill>
                  <a:srgbClr val="FFFF00"/>
                </a:solidFill>
              </a:rPr>
              <a:t>toxic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Toxins are labeled according to what body systems they affect.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Mutagens</a:t>
            </a:r>
            <a:r>
              <a:rPr lang="en-US" dirty="0" smtClean="0"/>
              <a:t> damage the DNA within cells, increasing the frequency of mutations.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Toxins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77724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Carcinogens</a:t>
            </a:r>
            <a:r>
              <a:rPr lang="en-US" dirty="0" smtClean="0"/>
              <a:t> are chemicals, forms of radiation, or viruses that increase the risk of cancer.</a:t>
            </a:r>
          </a:p>
          <a:p>
            <a:pPr lvl="1"/>
            <a:r>
              <a:rPr lang="en-US" dirty="0" smtClean="0"/>
              <a:t>Arsenic</a:t>
            </a:r>
          </a:p>
          <a:p>
            <a:pPr lvl="1"/>
            <a:r>
              <a:rPr lang="en-US" dirty="0" smtClean="0"/>
              <a:t>Benzene</a:t>
            </a:r>
          </a:p>
          <a:p>
            <a:pPr lvl="1"/>
            <a:r>
              <a:rPr lang="en-US" dirty="0" smtClean="0"/>
              <a:t>Formaldehyde</a:t>
            </a:r>
          </a:p>
          <a:p>
            <a:pPr lvl="1"/>
            <a:r>
              <a:rPr lang="en-US" dirty="0" smtClean="0"/>
              <a:t>Tobacco smoke</a:t>
            </a:r>
          </a:p>
          <a:p>
            <a:pPr lvl="1"/>
            <a:r>
              <a:rPr lang="en-US" dirty="0" smtClean="0"/>
              <a:t>UV radiation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Teratogens</a:t>
            </a:r>
            <a:r>
              <a:rPr lang="en-US" dirty="0" smtClean="0"/>
              <a:t> are chemicals </a:t>
            </a:r>
            <a:br>
              <a:rPr lang="en-US" dirty="0" smtClean="0"/>
            </a:br>
            <a:r>
              <a:rPr lang="en-US" dirty="0" smtClean="0"/>
              <a:t>that cause birth defects in</a:t>
            </a:r>
            <a:br>
              <a:rPr lang="en-US" dirty="0" smtClean="0"/>
            </a:br>
            <a:r>
              <a:rPr lang="en-US" dirty="0" smtClean="0"/>
              <a:t>an unborn fetus.</a:t>
            </a:r>
          </a:p>
          <a:p>
            <a:pPr lvl="1"/>
            <a:r>
              <a:rPr lang="en-US" dirty="0" smtClean="0"/>
              <a:t>Ethanol</a:t>
            </a:r>
          </a:p>
          <a:p>
            <a:pPr lvl="1"/>
            <a:r>
              <a:rPr lang="en-US" dirty="0" smtClean="0"/>
              <a:t>Benzene</a:t>
            </a:r>
          </a:p>
          <a:p>
            <a:pPr lvl="1"/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https://885fa5ce61295ebf3c84-35b073afd3cf2f7bae35b2b9457774cf.ssl.cf2.rackcdn.com/news/ca-carcinogen-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9157"/>
            <a:ext cx="4343400" cy="32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5638800" cy="6172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Neurotoxins</a:t>
            </a:r>
            <a:r>
              <a:rPr lang="en-US" dirty="0" smtClean="0"/>
              <a:t> are chemicals known to disrupt the function of the brain, spinal cord, and other nerves.</a:t>
            </a:r>
          </a:p>
          <a:p>
            <a:pPr lvl="1"/>
            <a:r>
              <a:rPr lang="en-US" dirty="0" smtClean="0"/>
              <a:t>Mercury can cause sensory impairment, lack of coordination, and disrupt other nervous system functions.</a:t>
            </a:r>
          </a:p>
          <a:p>
            <a:pPr lvl="1"/>
            <a:r>
              <a:rPr lang="en-US" dirty="0"/>
              <a:t>Lead, another neurotoxin, was used as an additive in gasoline until 1976.  </a:t>
            </a:r>
          </a:p>
          <a:p>
            <a:pPr lvl="2"/>
            <a:r>
              <a:rPr lang="en-US" sz="2200" dirty="0"/>
              <a:t>Following a ban of its use, an 80% drop in blood lead levels were observed, as well as a 6-point gain the average IQ of children.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4" name="Picture 6" descr="http://t1.gstatic.com/images?q=tbn:ANd9GcSsachH8qt-qoZYlQ6u-Ev1vCVdOSJxej6yvJXvKwizVKxcCFDs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95400"/>
            <a:ext cx="27595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static.ddmcdn.com/gif/premium-gasoline-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t2.gstatic.com/images?q=tbn:ANd9GcQzVhCq6Gwgwx2lIafPtHkf8TkHVOutW2_tyh0AoMDQ_BFFHKaG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48" y="4038600"/>
            <a:ext cx="2767553" cy="20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304800"/>
            <a:ext cx="6629399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Endocrine hormone disruptors </a:t>
            </a:r>
            <a:r>
              <a:rPr lang="en-US" dirty="0" smtClean="0"/>
              <a:t>interfere with the function of normal chemical messengers in the body.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Hormone mimics </a:t>
            </a:r>
            <a:r>
              <a:rPr lang="en-US" dirty="0" smtClean="0"/>
              <a:t>have similar shapes to natural hormones and amply their effects.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Hormone blockers </a:t>
            </a:r>
            <a:r>
              <a:rPr lang="en-US" dirty="0" smtClean="0"/>
              <a:t>prevent natural hormones from attaching to their target organ.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066800"/>
            <a:ext cx="1954005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2438400" cy="26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519098" cy="27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2895600"/>
          </a:xfrm>
        </p:spPr>
        <p:txBody>
          <a:bodyPr/>
          <a:lstStyle/>
          <a:p>
            <a:r>
              <a:rPr lang="en-US" dirty="0" smtClean="0"/>
              <a:t>One commonly used chemical called BPA is known to be a hormone mimic.</a:t>
            </a:r>
          </a:p>
          <a:p>
            <a:pPr lvl="1"/>
            <a:r>
              <a:rPr lang="en-US" dirty="0" smtClean="0"/>
              <a:t>BPA is found in many plastics, as well as the linings of cans and boxes used in food packaging.</a:t>
            </a:r>
          </a:p>
          <a:p>
            <a:pPr lvl="1"/>
            <a:r>
              <a:rPr lang="en-US" dirty="0" smtClean="0"/>
              <a:t>Scientists disagree over the population effects of BPA, and its use in the United States is still legal.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99" y="3329420"/>
            <a:ext cx="3897421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7161" y="5617770"/>
            <a:ext cx="448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Safer plastics guide, published by the New Jersey Dept. of Human Resources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0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2895600"/>
          </a:xfrm>
        </p:spPr>
        <p:txBody>
          <a:bodyPr/>
          <a:lstStyle/>
          <a:p>
            <a:r>
              <a:rPr lang="en-US" dirty="0" smtClean="0"/>
              <a:t>We are exposed to small amounts of potentially harmful chemicals every day.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Toxicity</a:t>
            </a:r>
            <a:r>
              <a:rPr lang="en-US" dirty="0" smtClean="0"/>
              <a:t> is the measure of how harmful a substance is to the health of living organisms.</a:t>
            </a:r>
          </a:p>
          <a:p>
            <a:pPr lvl="1"/>
            <a:r>
              <a:rPr lang="en-US" dirty="0" smtClean="0"/>
              <a:t>Any synthetic or natural chemical has the potential to cause harm </a:t>
            </a:r>
            <a:r>
              <a:rPr lang="en-US" u="sng" dirty="0" smtClean="0"/>
              <a:t>if the level of exposure is high enough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dirty="0" smtClean="0"/>
              <a:t>Evaluating Toxins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4572000"/>
            <a:ext cx="3501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i="1" dirty="0" smtClean="0">
                <a:latin typeface="+mn-lt"/>
              </a:rPr>
              <a:t>“The dose makes the poison.”</a:t>
            </a:r>
          </a:p>
          <a:p>
            <a:pPr lvl="1"/>
            <a:r>
              <a:rPr lang="en-US" sz="1800" dirty="0" smtClean="0">
                <a:latin typeface="+mn-lt"/>
              </a:rPr>
              <a:t>Paracelsus, German scientist, 1493-1541.</a:t>
            </a:r>
            <a:endParaRPr lang="en-US" sz="1800" dirty="0">
              <a:latin typeface="+mn-lt"/>
            </a:endParaRPr>
          </a:p>
        </p:txBody>
      </p:sp>
      <p:pic>
        <p:nvPicPr>
          <p:cNvPr id="4098" name="Picture 2" descr="http://www.levity.com/alchemy/images/paracel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78" y="3581400"/>
            <a:ext cx="2390643" cy="29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individual </a:t>
            </a:r>
            <a:r>
              <a:rPr lang="en-US" dirty="0" smtClean="0"/>
              <a:t>genetic differences </a:t>
            </a:r>
            <a:r>
              <a:rPr lang="en-US" dirty="0"/>
              <a:t>in sensitivities.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solubility</a:t>
            </a:r>
            <a:r>
              <a:rPr lang="en-US" dirty="0"/>
              <a:t> of a substance; whether it can dissolve in oil or water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Water-soluble toxins tend to be passed through the body via the kidneys fairly easily.</a:t>
            </a:r>
          </a:p>
          <a:p>
            <a:pPr lvl="1"/>
            <a:r>
              <a:rPr lang="en-US" dirty="0" smtClean="0"/>
              <a:t>Oil-soluble toxins, once ingested, can pass directly into cells and tissues, allowing them to accumulate.</a:t>
            </a:r>
            <a:endParaRPr lang="en-US" dirty="0"/>
          </a:p>
          <a:p>
            <a:r>
              <a:rPr lang="en-US" dirty="0" smtClean="0"/>
              <a:t>Chemicals with a high level of </a:t>
            </a:r>
            <a:r>
              <a:rPr lang="en-US" dirty="0" smtClean="0">
                <a:solidFill>
                  <a:srgbClr val="FFFF00"/>
                </a:solidFill>
              </a:rPr>
              <a:t>persistence</a:t>
            </a:r>
            <a:r>
              <a:rPr lang="en-US" dirty="0" smtClean="0"/>
              <a:t> that do not degrade easily are more likely to cause long-term effects.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4343400" cy="5791200"/>
          </a:xfrm>
        </p:spPr>
        <p:txBody>
          <a:bodyPr/>
          <a:lstStyle/>
          <a:p>
            <a:r>
              <a:rPr lang="en-US" dirty="0" smtClean="0"/>
              <a:t>Chemicals with a high level of persistence, like DDT, are more likely to undergo  </a:t>
            </a:r>
            <a:r>
              <a:rPr lang="en-US" dirty="0" err="1" smtClean="0">
                <a:solidFill>
                  <a:srgbClr val="FFFF00"/>
                </a:solidFill>
              </a:rPr>
              <a:t>biomagnification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the substances passes up a food chain, it accumulates at higher (and more toxic levels).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 08_12.jpg                                                      000FA148&#10;new_server                     BA94D70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678237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7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0772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widely-accepted approaches to measuring toxicity is to expose populations of laboratory animals (usually rats or mice) to increasing doses of the chemical.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  <a:r>
              <a:rPr lang="en-US" dirty="0" smtClean="0"/>
              <a:t>, or percentage </a:t>
            </a:r>
            <a:br>
              <a:rPr lang="en-US" dirty="0" smtClean="0"/>
            </a:br>
            <a:r>
              <a:rPr lang="en-US" dirty="0" smtClean="0"/>
              <a:t>of the population killed by </a:t>
            </a:r>
            <a:br>
              <a:rPr lang="en-US" dirty="0" smtClean="0"/>
            </a:br>
            <a:r>
              <a:rPr lang="en-US" dirty="0" smtClean="0"/>
              <a:t>this dose is measured and </a:t>
            </a:r>
            <a:br>
              <a:rPr lang="en-US" dirty="0" smtClean="0"/>
            </a:br>
            <a:r>
              <a:rPr lang="en-US" dirty="0" smtClean="0"/>
              <a:t>graphed.</a:t>
            </a:r>
          </a:p>
          <a:p>
            <a:pPr lvl="1"/>
            <a:r>
              <a:rPr lang="en-US" dirty="0" smtClean="0"/>
              <a:t>A chemical’s </a:t>
            </a:r>
            <a:r>
              <a:rPr lang="en-US" dirty="0" smtClean="0">
                <a:solidFill>
                  <a:srgbClr val="FFFF00"/>
                </a:solidFill>
              </a:rPr>
              <a:t>LD50</a:t>
            </a:r>
            <a:r>
              <a:rPr lang="en-US" dirty="0" smtClean="0"/>
              <a:t> is the </a:t>
            </a:r>
            <a:br>
              <a:rPr lang="en-US" dirty="0" smtClean="0"/>
            </a:br>
            <a:r>
              <a:rPr lang="en-US" dirty="0" smtClean="0"/>
              <a:t>dose that will kill 50% of </a:t>
            </a:r>
            <a:br>
              <a:rPr lang="en-US" dirty="0" smtClean="0"/>
            </a:br>
            <a:r>
              <a:rPr lang="en-US" dirty="0" smtClean="0"/>
              <a:t>the test population within </a:t>
            </a:r>
            <a:br>
              <a:rPr lang="en-US" dirty="0" smtClean="0"/>
            </a:br>
            <a:r>
              <a:rPr lang="en-US" dirty="0" smtClean="0"/>
              <a:t>a given period of time.</a:t>
            </a:r>
          </a:p>
          <a:p>
            <a:pPr lvl="2"/>
            <a:r>
              <a:rPr lang="en-US" dirty="0" smtClean="0"/>
              <a:t>Lower LD50 values indicate</a:t>
            </a:r>
            <a:br>
              <a:rPr lang="en-US" dirty="0" smtClean="0"/>
            </a:br>
            <a:r>
              <a:rPr lang="en-US" dirty="0" smtClean="0"/>
              <a:t>deadlier toxins.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4114800" cy="402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2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Residents were advised to drink more water and stay hydrated in the hopes that the illness would subside.</a:t>
            </a:r>
          </a:p>
          <a:p>
            <a:r>
              <a:rPr lang="en-US" dirty="0" smtClean="0"/>
              <a:t>The state department of health joined the city in investigating the cause.</a:t>
            </a:r>
          </a:p>
          <a:p>
            <a:pPr lvl="1"/>
            <a:r>
              <a:rPr lang="en-US" dirty="0" smtClean="0"/>
              <a:t>At its peak, the </a:t>
            </a:r>
            <a:br>
              <a:rPr lang="en-US" dirty="0" smtClean="0"/>
            </a:br>
            <a:r>
              <a:rPr lang="en-US" dirty="0" smtClean="0"/>
              <a:t>disease affected an </a:t>
            </a:r>
            <a:br>
              <a:rPr lang="en-US" dirty="0" smtClean="0"/>
            </a:br>
            <a:r>
              <a:rPr lang="en-US" dirty="0" smtClean="0"/>
              <a:t>estimated 403,000 of </a:t>
            </a:r>
            <a:br>
              <a:rPr lang="en-US" dirty="0" smtClean="0"/>
            </a:br>
            <a:r>
              <a:rPr lang="en-US" dirty="0" smtClean="0"/>
              <a:t>the city’s total </a:t>
            </a:r>
            <a:br>
              <a:rPr lang="en-US" dirty="0" smtClean="0"/>
            </a:br>
            <a:r>
              <a:rPr lang="en-US" dirty="0" smtClean="0"/>
              <a:t>population of</a:t>
            </a:r>
            <a:br>
              <a:rPr lang="en-US" dirty="0" smtClean="0"/>
            </a:br>
            <a:r>
              <a:rPr lang="en-US" dirty="0" smtClean="0"/>
              <a:t>1.6 million residents.</a:t>
            </a:r>
          </a:p>
          <a:p>
            <a:pPr lvl="1"/>
            <a:r>
              <a:rPr lang="en-US" dirty="0" smtClean="0"/>
              <a:t>Most afflicted were</a:t>
            </a:r>
            <a:br>
              <a:rPr lang="en-US" dirty="0" smtClean="0"/>
            </a:br>
            <a:r>
              <a:rPr lang="en-US" dirty="0" smtClean="0"/>
              <a:t>people living on the</a:t>
            </a:r>
            <a:br>
              <a:rPr lang="en-US" dirty="0" smtClean="0"/>
            </a:br>
            <a:r>
              <a:rPr lang="en-US" dirty="0" smtClean="0"/>
              <a:t>south side of the city.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 smtClean="0"/>
              <a:t>The Milwaukee Outbreak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6193"/>
            <a:ext cx="4667250" cy="33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35080"/>
              </p:ext>
            </p:extLst>
          </p:nvPr>
        </p:nvGraphicFramePr>
        <p:xfrm>
          <a:off x="1066800" y="990600"/>
          <a:ext cx="6096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LD50 (mg/kg)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r>
                        <a:rPr lang="en-US" baseline="0" dirty="0" smtClean="0"/>
                        <a:t>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Monosodium</a:t>
                      </a:r>
                      <a:r>
                        <a:rPr lang="en-US" baseline="0" dirty="0" smtClean="0"/>
                        <a:t> Glutamate (MSG)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 (Ethanol)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 salt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Caffeine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Nicotine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Capsaicin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(active component of chili peppers)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Poison</a:t>
                      </a:r>
                      <a:r>
                        <a:rPr lang="en-US" baseline="0" dirty="0" smtClean="0"/>
                        <a:t> Dart Frog Toxin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Polonium-210 (Nuclear Waste)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3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Risk Assessment</a:t>
            </a:r>
            <a:r>
              <a:rPr lang="en-US" dirty="0" smtClean="0"/>
              <a:t> is estimating the likeliness or severity of a specific hazard to human health.</a:t>
            </a:r>
          </a:p>
          <a:p>
            <a:pPr lvl="1"/>
            <a:r>
              <a:rPr lang="en-US" dirty="0" smtClean="0"/>
              <a:t>Hazards could include injury or death as a result of diet, infectious disease, or toxic chemicals.</a:t>
            </a:r>
          </a:p>
          <a:p>
            <a:r>
              <a:rPr lang="en-US" dirty="0" smtClean="0"/>
              <a:t>Individual risk assessment tends to be biased.</a:t>
            </a:r>
          </a:p>
          <a:p>
            <a:pPr lvl="1"/>
            <a:r>
              <a:rPr lang="en-US" dirty="0" err="1" smtClean="0"/>
              <a:t>Sensationalization</a:t>
            </a:r>
            <a:r>
              <a:rPr lang="en-US" dirty="0" smtClean="0"/>
              <a:t> of rare events by the media or politicians.</a:t>
            </a:r>
          </a:p>
          <a:p>
            <a:pPr lvl="1"/>
            <a:r>
              <a:rPr lang="en-US" dirty="0" smtClean="0"/>
              <a:t>Misunderstanding of statistics.</a:t>
            </a:r>
          </a:p>
          <a:p>
            <a:pPr lvl="1"/>
            <a:r>
              <a:rPr lang="en-US" dirty="0" smtClean="0"/>
              <a:t>Personal experience with a specific hazard or toxin.</a:t>
            </a:r>
          </a:p>
          <a:p>
            <a:pPr lvl="1"/>
            <a:r>
              <a:rPr lang="en-US" dirty="0" smtClean="0"/>
              <a:t>Fear of the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A8492F-74FB-435B-91F0-16982C039E89}" type="slidenum">
              <a:rPr lang="en-US"/>
              <a:pPr/>
              <a:t>41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3657600" cy="5791200"/>
          </a:xfrm>
        </p:spPr>
        <p:txBody>
          <a:bodyPr/>
          <a:lstStyle/>
          <a:p>
            <a:r>
              <a:rPr lang="en-US" dirty="0" smtClean="0"/>
              <a:t>What risks are generally considered </a:t>
            </a:r>
            <a:r>
              <a:rPr lang="en-US" b="1" u="sng" dirty="0" smtClean="0"/>
              <a:t>acceptable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High probability of exposure with low severity.</a:t>
            </a:r>
          </a:p>
          <a:p>
            <a:pPr lvl="2"/>
            <a:r>
              <a:rPr lang="en-US" dirty="0" smtClean="0"/>
              <a:t>Mercury in seafood.</a:t>
            </a:r>
          </a:p>
          <a:p>
            <a:pPr lvl="1"/>
            <a:r>
              <a:rPr lang="en-US" dirty="0" smtClean="0"/>
              <a:t>Low probability of exposure with high severity.</a:t>
            </a:r>
          </a:p>
          <a:p>
            <a:pPr lvl="2"/>
            <a:r>
              <a:rPr lang="en-US" dirty="0" smtClean="0"/>
              <a:t>Nuclear power plants.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FBFB2E-319E-47B1-B7BB-BB4A64AD6517}" type="slidenum">
              <a:rPr lang="en-US"/>
              <a:pPr/>
              <a:t>42</a:t>
            </a:fld>
            <a:endParaRPr lang="en-US"/>
          </a:p>
        </p:txBody>
      </p:sp>
      <p:pic>
        <p:nvPicPr>
          <p:cNvPr id="6146" name="Picture 2" descr="http://www.mercury-instrumentsusa.com/images/Fish-poster-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1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380999"/>
            <a:ext cx="2898830" cy="5944667"/>
          </a:xfrm>
        </p:spPr>
        <p:txBody>
          <a:bodyPr/>
          <a:lstStyle/>
          <a:p>
            <a:r>
              <a:rPr lang="en-US" dirty="0" smtClean="0"/>
              <a:t>Public policy decisions are made based on risk assessment and promoting the best health possible in the population.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30" y="533400"/>
            <a:ext cx="5683195" cy="5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31" descr="1414_risks_people_face_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7010400" cy="64216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65194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 Miller Environmental Science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311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170" name="Picture 2" descr="http://frugivoremag.com/cms/wp-content/uploads/2011/07/Screen-shot-2011-07-28-at-1.57.53-PM-640x3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31" y="762000"/>
            <a:ext cx="4359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nn.com/2011/HEALTH/06/21/cigarette.labels/t1larg.cigarette.labels.f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4450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QYv-J-U_FTOSu1nqqaNzJPrOQzMzlWqOG4qnb750pKBOp6kMRc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81" y="4302918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3962400" cy="5334000"/>
          </a:xfrm>
        </p:spPr>
        <p:txBody>
          <a:bodyPr/>
          <a:lstStyle/>
          <a:p>
            <a:r>
              <a:rPr lang="en-US" dirty="0" smtClean="0"/>
              <a:t>These are examples of labels that have been required or proposed as a result of public health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5562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Prior to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many scholars followed the </a:t>
            </a:r>
            <a:r>
              <a:rPr lang="en-US" dirty="0" smtClean="0">
                <a:solidFill>
                  <a:srgbClr val="FFFF00"/>
                </a:solidFill>
              </a:rPr>
              <a:t>miasma theory of disease</a:t>
            </a:r>
            <a:r>
              <a:rPr lang="en-US" dirty="0" smtClean="0"/>
              <a:t>, from the middle ages up through the 1800s.</a:t>
            </a:r>
          </a:p>
          <a:p>
            <a:pPr lvl="1"/>
            <a:r>
              <a:rPr lang="en-US" dirty="0" smtClean="0"/>
              <a:t>Diseases were caused by a poisonous vapor or mist filled with particles from decomposed matter.</a:t>
            </a:r>
          </a:p>
          <a:p>
            <a:r>
              <a:rPr lang="en-US" dirty="0" smtClean="0"/>
              <a:t>During the Black Death, doctors wore costumes that included masks containing dried flowers, herbs, spices, and a vinegar sponge.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Disease Treatment in History</a:t>
            </a:r>
            <a:endParaRPr lang="en-US" dirty="0"/>
          </a:p>
        </p:txBody>
      </p:sp>
      <p:pic>
        <p:nvPicPr>
          <p:cNvPr id="6" name="Picture 2" descr="http://3.bp.blogspot.com/_YKPBJvALc2o/SfetlUr09yI/AAAAAAAABDU/CMF4vD0s4Vo/s400/plague+mas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421" y="1447800"/>
            <a:ext cx="2971800" cy="38720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65421" y="531985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A Plague Doctor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.  Source unknown.</a:t>
            </a:r>
            <a:endParaRPr lang="en-US" sz="1800" i="1" dirty="0">
              <a:solidFill>
                <a:prstClr val="white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4419600" cy="5831774"/>
          </a:xfrm>
        </p:spPr>
        <p:txBody>
          <a:bodyPr>
            <a:normAutofit/>
          </a:bodyPr>
          <a:lstStyle/>
          <a:p>
            <a:r>
              <a:rPr lang="en-US" dirty="0" smtClean="0"/>
              <a:t>Other common treatments of disease: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Bloodletting </a:t>
            </a:r>
            <a:r>
              <a:rPr lang="en-US" dirty="0" smtClean="0"/>
              <a:t>–Bleeding a patient to restore the balance of the four “</a:t>
            </a:r>
            <a:r>
              <a:rPr lang="en-US" dirty="0" err="1" smtClean="0"/>
              <a:t>humours</a:t>
            </a:r>
            <a:r>
              <a:rPr lang="en-US" dirty="0" smtClean="0"/>
              <a:t>”; blood, phlegm, black bile, and yellow bile.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Water cure </a:t>
            </a:r>
            <a:r>
              <a:rPr lang="en-US" dirty="0" smtClean="0"/>
              <a:t>– Icy cold water was applied to draw blood away from the injured or affected organs.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s://www.nlm.nih.gov/hmd/sowhatsnew/images/1a10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5468"/>
            <a:ext cx="40122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5779033"/>
            <a:ext cx="3720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+mn-lt"/>
              </a:rPr>
              <a:t>The Rain Bath </a:t>
            </a:r>
            <a:r>
              <a:rPr lang="en-US" sz="1600" dirty="0" smtClean="0">
                <a:latin typeface="+mn-lt"/>
              </a:rPr>
              <a:t>by Thomas </a:t>
            </a:r>
            <a:r>
              <a:rPr lang="en-US" sz="1600" dirty="0" err="1" smtClean="0">
                <a:latin typeface="+mn-lt"/>
              </a:rPr>
              <a:t>Onwhyn</a:t>
            </a:r>
            <a:r>
              <a:rPr lang="en-US" sz="1600" dirty="0" smtClean="0">
                <a:latin typeface="+mn-lt"/>
              </a:rPr>
              <a:t>, 1857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Eventually, a major discovery changed the entire practice of medicine.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Germ Theory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of Disease </a:t>
            </a:r>
            <a:r>
              <a:rPr lang="en-US" dirty="0" smtClean="0"/>
              <a:t>states </a:t>
            </a:r>
            <a:br>
              <a:rPr lang="en-US" dirty="0" smtClean="0"/>
            </a:br>
            <a:r>
              <a:rPr lang="en-US" dirty="0" smtClean="0"/>
              <a:t>that some diseases </a:t>
            </a:r>
            <a:br>
              <a:rPr lang="en-US" dirty="0" smtClean="0"/>
            </a:br>
            <a:r>
              <a:rPr lang="en-US" dirty="0" smtClean="0"/>
              <a:t>are caused by </a:t>
            </a:r>
            <a:br>
              <a:rPr lang="en-US" dirty="0" smtClean="0"/>
            </a:br>
            <a:r>
              <a:rPr lang="en-US" dirty="0" smtClean="0"/>
              <a:t>microorganisms, </a:t>
            </a:r>
            <a:br>
              <a:rPr lang="en-US" dirty="0" smtClean="0"/>
            </a:br>
            <a:r>
              <a:rPr lang="en-US" dirty="0" smtClean="0"/>
              <a:t>too small to see </a:t>
            </a:r>
            <a:br>
              <a:rPr lang="en-US" dirty="0" smtClean="0"/>
            </a:br>
            <a:r>
              <a:rPr lang="en-US" dirty="0" smtClean="0"/>
              <a:t>without </a:t>
            </a:r>
            <a:br>
              <a:rPr lang="en-US" dirty="0" smtClean="0"/>
            </a:br>
            <a:r>
              <a:rPr lang="en-US" dirty="0" smtClean="0"/>
              <a:t>magnification.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The Medical Revolution</a:t>
            </a:r>
            <a:endParaRPr lang="en-US" dirty="0"/>
          </a:p>
        </p:txBody>
      </p:sp>
      <p:pic>
        <p:nvPicPr>
          <p:cNvPr id="4098" name="Picture 2" descr="http://graphics8.nytimes.com/images/2011/03/28/arts/28iht-design28-3/28iht-design28-3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1" y="1981200"/>
            <a:ext cx="552041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4011" y="5743767"/>
            <a:ext cx="508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Monster Soup commonly called Thames Water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 by </a:t>
            </a:r>
            <a:br>
              <a:rPr lang="en-US" sz="1800" dirty="0" smtClean="0">
                <a:solidFill>
                  <a:prstClr val="white"/>
                </a:solidFill>
                <a:latin typeface="Constantia"/>
              </a:rPr>
            </a:b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William Heath, 1828.</a:t>
            </a:r>
            <a:endParaRPr lang="en-US" sz="1800" i="1" dirty="0">
              <a:solidFill>
                <a:prstClr val="white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638800"/>
          </a:xfrm>
        </p:spPr>
        <p:txBody>
          <a:bodyPr/>
          <a:lstStyle/>
          <a:p>
            <a:r>
              <a:rPr lang="en-US" dirty="0" smtClean="0"/>
              <a:t>As the cause of major diseases became better understood, more effective treatments became available.</a:t>
            </a:r>
          </a:p>
          <a:p>
            <a:pPr lvl="1"/>
            <a:r>
              <a:rPr lang="en-US" dirty="0" smtClean="0"/>
              <a:t>Immunizations </a:t>
            </a:r>
          </a:p>
          <a:p>
            <a:pPr lvl="1"/>
            <a:r>
              <a:rPr lang="en-US" dirty="0" smtClean="0"/>
              <a:t>Antibiotics </a:t>
            </a:r>
          </a:p>
          <a:p>
            <a:r>
              <a:rPr lang="en-US" dirty="0" smtClean="0"/>
              <a:t>These discoveries coincide with the beginning of exponential human growth.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20626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Non-transmissible diseases </a:t>
            </a:r>
            <a:r>
              <a:rPr lang="en-US" dirty="0" smtClean="0"/>
              <a:t>are not caused by living organisms and are not contagious.</a:t>
            </a:r>
          </a:p>
          <a:p>
            <a:pPr lvl="1"/>
            <a:r>
              <a:rPr lang="en-US" dirty="0" smtClean="0"/>
              <a:t>Heart disease, cancer, asthma, diabetes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Infectious diseases </a:t>
            </a:r>
            <a:r>
              <a:rPr lang="en-US" dirty="0" smtClean="0"/>
              <a:t>are caused by living organisms and are usually transmissible.</a:t>
            </a:r>
          </a:p>
          <a:p>
            <a:r>
              <a:rPr lang="en-US" dirty="0" smtClean="0"/>
              <a:t>There are many different types of microorganisms that can cause disease.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Multicellular</a:t>
            </a:r>
            <a:r>
              <a:rPr lang="en-US" dirty="0" smtClean="0"/>
              <a:t> organisms are made of many cells working together.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Unicellular</a:t>
            </a:r>
            <a:r>
              <a:rPr lang="en-US" dirty="0" smtClean="0"/>
              <a:t> organisms consist of only one cell.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Prokaryotes</a:t>
            </a:r>
            <a:r>
              <a:rPr lang="en-US" dirty="0" smtClean="0"/>
              <a:t> are cells without a nucleus and organelles.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Eukaryotes</a:t>
            </a:r>
            <a:r>
              <a:rPr lang="en-US" dirty="0" smtClean="0"/>
              <a:t> are cells with both a nucleus and organelles.</a:t>
            </a:r>
          </a:p>
          <a:p>
            <a:pPr lvl="2"/>
            <a:r>
              <a:rPr lang="en-US" dirty="0" smtClean="0"/>
              <a:t>Much larger than prokaryotes.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Infectious Disease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29390</TotalTime>
  <Words>1976</Words>
  <Application>Microsoft Office PowerPoint</Application>
  <PresentationFormat>On-screen Show (4:3)</PresentationFormat>
  <Paragraphs>244</Paragraphs>
  <Slides>45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Paper</vt:lpstr>
      <vt:lpstr>Human Health and the Environment</vt:lpstr>
      <vt:lpstr>The Milwaukee Outbreak</vt:lpstr>
      <vt:lpstr>PowerPoint Presentation</vt:lpstr>
      <vt:lpstr>The Milwaukee Outbreak</vt:lpstr>
      <vt:lpstr>Disease Treatment in History</vt:lpstr>
      <vt:lpstr>PowerPoint Presentation</vt:lpstr>
      <vt:lpstr>The Medical Revolution</vt:lpstr>
      <vt:lpstr>PowerPoint Presentation</vt:lpstr>
      <vt:lpstr>Infectious Disease</vt:lpstr>
      <vt:lpstr>Infectious Agents</vt:lpstr>
      <vt:lpstr>PowerPoint Presentation</vt:lpstr>
      <vt:lpstr>PowerPoint Presentation</vt:lpstr>
      <vt:lpstr>PowerPoint Presentation</vt:lpstr>
      <vt:lpstr>Seven Deadliest Diseases</vt:lpstr>
      <vt:lpstr>PowerPoint Presentation</vt:lpstr>
      <vt:lpstr>PowerPoint Presentation</vt:lpstr>
      <vt:lpstr>PowerPoint Presentation</vt:lpstr>
      <vt:lpstr>PowerPoint Presentation</vt:lpstr>
      <vt:lpstr>Emergent Diseases</vt:lpstr>
      <vt:lpstr>PowerPoint Presentation</vt:lpstr>
      <vt:lpstr>Preventing and Treating Disease</vt:lpstr>
      <vt:lpstr>PowerPoint Presentation</vt:lpstr>
      <vt:lpstr>PowerPoint Presentation</vt:lpstr>
      <vt:lpstr>PowerPoint Presentation</vt:lpstr>
      <vt:lpstr>Resistance</vt:lpstr>
      <vt:lpstr>Antibiotics</vt:lpstr>
      <vt:lpstr>PowerPoint Presentation</vt:lpstr>
      <vt:lpstr>PowerPoint Presentation</vt:lpstr>
      <vt:lpstr>PowerPoint Presentation</vt:lpstr>
      <vt:lpstr>Antibiotic Misuse</vt:lpstr>
      <vt:lpstr>Chemical Toxins</vt:lpstr>
      <vt:lpstr>PowerPoint Presentation</vt:lpstr>
      <vt:lpstr>PowerPoint Presentation</vt:lpstr>
      <vt:lpstr>PowerPoint Presentation</vt:lpstr>
      <vt:lpstr>PowerPoint Presentation</vt:lpstr>
      <vt:lpstr>Evaluating Toxins</vt:lpstr>
      <vt:lpstr>Factors Influencing Toxicity</vt:lpstr>
      <vt:lpstr>PowerPoint Presentation</vt:lpstr>
      <vt:lpstr>PowerPoint Presentation</vt:lpstr>
      <vt:lpstr>PowerPoint Presentation</vt:lpstr>
      <vt:lpstr>Risk Assessment</vt:lpstr>
      <vt:lpstr>PowerPoint Presentation</vt:lpstr>
      <vt:lpstr>PowerPoint Presentation</vt:lpstr>
      <vt:lpstr>PowerPoint Presentation</vt:lpstr>
      <vt:lpstr>PowerPoint Presentation</vt:lpstr>
    </vt:vector>
  </TitlesOfParts>
  <Company>CCSN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James Dauray</cp:lastModifiedBy>
  <cp:revision>214</cp:revision>
  <dcterms:created xsi:type="dcterms:W3CDTF">2002-01-16T22:44:40Z</dcterms:created>
  <dcterms:modified xsi:type="dcterms:W3CDTF">2014-03-31T11:16:56Z</dcterms:modified>
</cp:coreProperties>
</file>